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modernComment_115_F9C97D78.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64" r:id="rId1"/>
  </p:sldMasterIdLst>
  <p:sldIdLst>
    <p:sldId id="277" r:id="rId2"/>
  </p:sldIdLst>
  <p:sldSz cx="7616825" cy="22860000"/>
  <p:notesSz cx="6858000" cy="9144000"/>
  <p:embeddedFontLst>
    <p:embeddedFont>
      <p:font typeface="Calibri" panose="020F0502020204030204" pitchFamily="34" charset="0"/>
      <p:regular r:id="rId3"/>
      <p:bold r:id="rId4"/>
      <p:italic r:id="rId5"/>
      <p:boldItalic r:id="rId6"/>
    </p:embeddedFont>
    <p:embeddedFont>
      <p:font typeface="Calibri Light" panose="020F0302020204030204" pitchFamily="34" charset="0"/>
      <p:regular r:id="rId7"/>
      <p:italic r:id="rId8"/>
    </p:embeddedFont>
    <p:embeddedFont>
      <p:font typeface="League Gothic" panose="00000500000000000000" charset="0"/>
      <p:regular r:id="rId9"/>
    </p:embeddedFont>
    <p:embeddedFont>
      <p:font typeface="Open Sans" panose="020B0606030504020204" pitchFamily="34" charset="0"/>
      <p:regular r:id="rId10"/>
      <p:bold r:id="rId11"/>
      <p:italic r:id="rId12"/>
      <p:boldItalic r:id="rId1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CFF43B-07F0-C3C2-2731-C67AE2EA443F}" name="Johnson, Annette" initials="JA" userId="S::Ann.Johnson@TivityHealth.com::21452132-5939-47d2-8e9c-166af58b011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ayne, Shawn" initials="PS" lastIdx="7" clrIdx="0">
    <p:extLst>
      <p:ext uri="{19B8F6BF-5375-455C-9EA6-DF929625EA0E}">
        <p15:presenceInfo xmlns:p15="http://schemas.microsoft.com/office/powerpoint/2012/main" userId="S::shawn.payne@tivityhealth.com::cd0c702b-e03d-43ba-b744-a60309e6724a" providerId="AD"/>
      </p:ext>
    </p:extLst>
  </p:cmAuthor>
  <p:cmAuthor id="2" name="Page, Justine" initials="PJ" lastIdx="8" clrIdx="1">
    <p:extLst>
      <p:ext uri="{19B8F6BF-5375-455C-9EA6-DF929625EA0E}">
        <p15:presenceInfo xmlns:p15="http://schemas.microsoft.com/office/powerpoint/2012/main" userId="S::Justine.Page1@TivityHealth.com::082632a1-a433-4489-93fc-f637ac6c9ecf" providerId="AD"/>
      </p:ext>
    </p:extLst>
  </p:cmAuthor>
  <p:cmAuthor id="3" name="Johnson, Ann" initials="JA" lastIdx="3" clrIdx="2">
    <p:extLst>
      <p:ext uri="{19B8F6BF-5375-455C-9EA6-DF929625EA0E}">
        <p15:presenceInfo xmlns:p15="http://schemas.microsoft.com/office/powerpoint/2012/main" userId="S::Ann.Johnson@TivityHealth.com::21452132-5939-47d2-8e9c-166af58b011a" providerId="AD"/>
      </p:ext>
    </p:extLst>
  </p:cmAuthor>
  <p:cmAuthor id="4" name="Ring, Brian" initials="RB" lastIdx="5" clrIdx="3">
    <p:extLst>
      <p:ext uri="{19B8F6BF-5375-455C-9EA6-DF929625EA0E}">
        <p15:presenceInfo xmlns:p15="http://schemas.microsoft.com/office/powerpoint/2012/main" userId="S::brian.ring@tivityhealth.com::baa07399-8cd9-427c-ac49-4f32b27b6f52" providerId="AD"/>
      </p:ext>
    </p:extLst>
  </p:cmAuthor>
  <p:cmAuthor id="5" name="Bebout, Caitlin" initials="BC" lastIdx="2" clrIdx="4">
    <p:extLst>
      <p:ext uri="{19B8F6BF-5375-455C-9EA6-DF929625EA0E}">
        <p15:presenceInfo xmlns:p15="http://schemas.microsoft.com/office/powerpoint/2012/main" userId="S::Caitlin.Bebout@TivityHealth.com::6a78b19d-e334-4226-ac0c-84862f91dab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C8"/>
    <a:srgbClr val="ECECEC"/>
    <a:srgbClr val="CEE5F8"/>
    <a:srgbClr val="E87722"/>
    <a:srgbClr val="4472C4"/>
    <a:srgbClr val="BFBFBF"/>
    <a:srgbClr val="56585A"/>
    <a:srgbClr val="00609D"/>
    <a:srgbClr val="ED7D31"/>
    <a:srgbClr val="EF53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77" autoAdjust="0"/>
    <p:restoredTop sz="94694"/>
  </p:normalViewPr>
  <p:slideViewPr>
    <p:cSldViewPr snapToGrid="0" snapToObjects="1">
      <p:cViewPr varScale="1">
        <p:scale>
          <a:sx n="25" d="100"/>
          <a:sy n="25" d="100"/>
        </p:scale>
        <p:origin x="241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font" Target="fonts/font11.fntdata"/><Relationship Id="rId18" Type="http://schemas.openxmlformats.org/officeDocument/2006/relationships/tableStyles" Target="tableStyle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font" Target="fonts/font10.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font" Target="fonts/font9.fntdata"/><Relationship Id="rId5" Type="http://schemas.openxmlformats.org/officeDocument/2006/relationships/font" Target="fonts/font3.fntdata"/><Relationship Id="rId15" Type="http://schemas.openxmlformats.org/officeDocument/2006/relationships/presProps" Target="presProps.xml"/><Relationship Id="rId10" Type="http://schemas.openxmlformats.org/officeDocument/2006/relationships/font" Target="fonts/font8.fntdata"/><Relationship Id="rId19" Type="http://schemas.microsoft.com/office/2018/10/relationships/authors" Target="authors.xml"/><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commentAuthors" Target="commentAuthors.xml"/></Relationships>
</file>

<file path=ppt/comments/modernComment_115_F9C97D78.xml><?xml version="1.0" encoding="utf-8"?>
<p188:cmLst xmlns:a="http://schemas.openxmlformats.org/drawingml/2006/main" xmlns:r="http://schemas.openxmlformats.org/officeDocument/2006/relationships" xmlns:p188="http://schemas.microsoft.com/office/powerpoint/2018/8/main">
  <p188:cm id="{22253121-91F9-4898-A63D-8D1A4F9EB73A}" authorId="{6CCFF43B-07F0-C3C2-2731-C67AE2EA443F}" created="2021-12-09T23:50:14.742">
    <ac:deMkLst xmlns:ac="http://schemas.microsoft.com/office/drawing/2013/main/command">
      <pc:docMk xmlns:pc="http://schemas.microsoft.com/office/powerpoint/2013/main/command"/>
      <pc:sldMk xmlns:pc="http://schemas.microsoft.com/office/powerpoint/2013/main/command" cId="4190731640" sldId="277"/>
      <ac:spMk id="2" creationId="{5C4D7935-D800-449C-BA18-71D75F26BA4E}"/>
    </ac:deMkLst>
    <p188:txBody>
      <a:bodyPr/>
      <a:lstStyle/>
      <a:p>
        <a:r>
          <a:rPr lang="en-US"/>
          <a:t>CTA link: https://tools.silversneakers.com/Eligibility/StartHere</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1262" y="3741210"/>
            <a:ext cx="6474301" cy="7958667"/>
          </a:xfrm>
        </p:spPr>
        <p:txBody>
          <a:bodyPr anchor="b"/>
          <a:lstStyle>
            <a:lvl1pPr algn="ctr">
              <a:defRPr sz="4998"/>
            </a:lvl1pPr>
          </a:lstStyle>
          <a:p>
            <a:r>
              <a:rPr lang="en-US"/>
              <a:t>Click to edit Master title style</a:t>
            </a:r>
            <a:endParaRPr lang="en-US" dirty="0"/>
          </a:p>
        </p:txBody>
      </p:sp>
      <p:sp>
        <p:nvSpPr>
          <p:cNvPr id="3" name="Subtitle 2"/>
          <p:cNvSpPr>
            <a:spLocks noGrp="1"/>
          </p:cNvSpPr>
          <p:nvPr>
            <p:ph type="subTitle" idx="1"/>
          </p:nvPr>
        </p:nvSpPr>
        <p:spPr>
          <a:xfrm>
            <a:off x="952103" y="12006793"/>
            <a:ext cx="5712619" cy="5519207"/>
          </a:xfrm>
        </p:spPr>
        <p:txBody>
          <a:bodyPr/>
          <a:lstStyle>
            <a:lvl1pPr marL="0" indent="0" algn="ctr">
              <a:buNone/>
              <a:defRPr sz="1999"/>
            </a:lvl1pPr>
            <a:lvl2pPr marL="380848" indent="0" algn="ctr">
              <a:buNone/>
              <a:defRPr sz="1666"/>
            </a:lvl2pPr>
            <a:lvl3pPr marL="761695" indent="0" algn="ctr">
              <a:buNone/>
              <a:defRPr sz="1499"/>
            </a:lvl3pPr>
            <a:lvl4pPr marL="1142543" indent="0" algn="ctr">
              <a:buNone/>
              <a:defRPr sz="1333"/>
            </a:lvl4pPr>
            <a:lvl5pPr marL="1523390" indent="0" algn="ctr">
              <a:buNone/>
              <a:defRPr sz="1333"/>
            </a:lvl5pPr>
            <a:lvl6pPr marL="1904238" indent="0" algn="ctr">
              <a:buNone/>
              <a:defRPr sz="1333"/>
            </a:lvl6pPr>
            <a:lvl7pPr marL="2285086" indent="0" algn="ctr">
              <a:buNone/>
              <a:defRPr sz="1333"/>
            </a:lvl7pPr>
            <a:lvl8pPr marL="2665933" indent="0" algn="ctr">
              <a:buNone/>
              <a:defRPr sz="1333"/>
            </a:lvl8pPr>
            <a:lvl9pPr marL="3046781" indent="0" algn="ctr">
              <a:buNone/>
              <a:defRPr sz="13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E03631-5383-B049-A002-4FCE01769B7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1336360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E03631-5383-B049-A002-4FCE01769B7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1859664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50791" y="1217084"/>
            <a:ext cx="1642378" cy="193727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23657" y="1217084"/>
            <a:ext cx="4831923" cy="193727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E03631-5383-B049-A002-4FCE01769B7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64887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E03631-5383-B049-A002-4FCE01769B7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1407777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9690" y="5699132"/>
            <a:ext cx="6569512" cy="9509123"/>
          </a:xfrm>
        </p:spPr>
        <p:txBody>
          <a:bodyPr anchor="b"/>
          <a:lstStyle>
            <a:lvl1pPr>
              <a:defRPr sz="4998"/>
            </a:lvl1pPr>
          </a:lstStyle>
          <a:p>
            <a:r>
              <a:rPr lang="en-US"/>
              <a:t>Click to edit Master title style</a:t>
            </a:r>
            <a:endParaRPr lang="en-US" dirty="0"/>
          </a:p>
        </p:txBody>
      </p:sp>
      <p:sp>
        <p:nvSpPr>
          <p:cNvPr id="3" name="Text Placeholder 2"/>
          <p:cNvSpPr>
            <a:spLocks noGrp="1"/>
          </p:cNvSpPr>
          <p:nvPr>
            <p:ph type="body" idx="1"/>
          </p:nvPr>
        </p:nvSpPr>
        <p:spPr>
          <a:xfrm>
            <a:off x="519690" y="15298215"/>
            <a:ext cx="6569512" cy="5000623"/>
          </a:xfrm>
        </p:spPr>
        <p:txBody>
          <a:bodyPr/>
          <a:lstStyle>
            <a:lvl1pPr marL="0" indent="0">
              <a:buNone/>
              <a:defRPr sz="1999">
                <a:solidFill>
                  <a:schemeClr val="tx1"/>
                </a:solidFill>
              </a:defRPr>
            </a:lvl1pPr>
            <a:lvl2pPr marL="380848" indent="0">
              <a:buNone/>
              <a:defRPr sz="1666">
                <a:solidFill>
                  <a:schemeClr val="tx1">
                    <a:tint val="75000"/>
                  </a:schemeClr>
                </a:solidFill>
              </a:defRPr>
            </a:lvl2pPr>
            <a:lvl3pPr marL="761695" indent="0">
              <a:buNone/>
              <a:defRPr sz="1499">
                <a:solidFill>
                  <a:schemeClr val="tx1">
                    <a:tint val="75000"/>
                  </a:schemeClr>
                </a:solidFill>
              </a:defRPr>
            </a:lvl3pPr>
            <a:lvl4pPr marL="1142543" indent="0">
              <a:buNone/>
              <a:defRPr sz="1333">
                <a:solidFill>
                  <a:schemeClr val="tx1">
                    <a:tint val="75000"/>
                  </a:schemeClr>
                </a:solidFill>
              </a:defRPr>
            </a:lvl4pPr>
            <a:lvl5pPr marL="1523390" indent="0">
              <a:buNone/>
              <a:defRPr sz="1333">
                <a:solidFill>
                  <a:schemeClr val="tx1">
                    <a:tint val="75000"/>
                  </a:schemeClr>
                </a:solidFill>
              </a:defRPr>
            </a:lvl5pPr>
            <a:lvl6pPr marL="1904238" indent="0">
              <a:buNone/>
              <a:defRPr sz="1333">
                <a:solidFill>
                  <a:schemeClr val="tx1">
                    <a:tint val="75000"/>
                  </a:schemeClr>
                </a:solidFill>
              </a:defRPr>
            </a:lvl6pPr>
            <a:lvl7pPr marL="2285086" indent="0">
              <a:buNone/>
              <a:defRPr sz="1333">
                <a:solidFill>
                  <a:schemeClr val="tx1">
                    <a:tint val="75000"/>
                  </a:schemeClr>
                </a:solidFill>
              </a:defRPr>
            </a:lvl7pPr>
            <a:lvl8pPr marL="2665933" indent="0">
              <a:buNone/>
              <a:defRPr sz="1333">
                <a:solidFill>
                  <a:schemeClr val="tx1">
                    <a:tint val="75000"/>
                  </a:schemeClr>
                </a:solidFill>
              </a:defRPr>
            </a:lvl8pPr>
            <a:lvl9pPr marL="3046781"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E03631-5383-B049-A002-4FCE01769B7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2684598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23657" y="6085417"/>
            <a:ext cx="3237151" cy="145044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56017" y="6085417"/>
            <a:ext cx="3237151" cy="145044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E03631-5383-B049-A002-4FCE01769B7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1789955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4649" y="1217089"/>
            <a:ext cx="6569512" cy="4418543"/>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4650" y="5603877"/>
            <a:ext cx="3222273" cy="2746373"/>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4" name="Content Placeholder 3"/>
          <p:cNvSpPr>
            <a:spLocks noGrp="1"/>
          </p:cNvSpPr>
          <p:nvPr>
            <p:ph sz="half" idx="2"/>
          </p:nvPr>
        </p:nvSpPr>
        <p:spPr>
          <a:xfrm>
            <a:off x="524650" y="8350250"/>
            <a:ext cx="3222273" cy="1228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56018" y="5603877"/>
            <a:ext cx="3238143" cy="2746373"/>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6" name="Content Placeholder 5"/>
          <p:cNvSpPr>
            <a:spLocks noGrp="1"/>
          </p:cNvSpPr>
          <p:nvPr>
            <p:ph sz="quarter" idx="4"/>
          </p:nvPr>
        </p:nvSpPr>
        <p:spPr>
          <a:xfrm>
            <a:off x="3856018" y="8350250"/>
            <a:ext cx="3238143" cy="1228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E03631-5383-B049-A002-4FCE01769B7B}"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3976851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E03631-5383-B049-A002-4FCE01769B7B}" type="datetimeFigureOut">
              <a:rPr lang="en-US" smtClean="0"/>
              <a:t>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1967504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E03631-5383-B049-A002-4FCE01769B7B}" type="datetimeFigureOut">
              <a:rPr lang="en-US" smtClean="0"/>
              <a:t>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2305403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1524000"/>
            <a:ext cx="2456624" cy="5334000"/>
          </a:xfrm>
        </p:spPr>
        <p:txBody>
          <a:bodyPr anchor="b"/>
          <a:lstStyle>
            <a:lvl1pPr>
              <a:defRPr sz="2666"/>
            </a:lvl1pPr>
          </a:lstStyle>
          <a:p>
            <a:r>
              <a:rPr lang="en-US"/>
              <a:t>Click to edit Master title style</a:t>
            </a:r>
            <a:endParaRPr lang="en-US" dirty="0"/>
          </a:p>
        </p:txBody>
      </p:sp>
      <p:sp>
        <p:nvSpPr>
          <p:cNvPr id="3" name="Content Placeholder 2"/>
          <p:cNvSpPr>
            <a:spLocks noGrp="1"/>
          </p:cNvSpPr>
          <p:nvPr>
            <p:ph idx="1"/>
          </p:nvPr>
        </p:nvSpPr>
        <p:spPr>
          <a:xfrm>
            <a:off x="3238143" y="3291422"/>
            <a:ext cx="3856018" cy="16245417"/>
          </a:xfrm>
        </p:spPr>
        <p:txBody>
          <a:bodyPr/>
          <a:lstStyle>
            <a:lvl1pPr>
              <a:defRPr sz="2666"/>
            </a:lvl1pPr>
            <a:lvl2pPr>
              <a:defRPr sz="2332"/>
            </a:lvl2pPr>
            <a:lvl3pPr>
              <a:defRPr sz="1999"/>
            </a:lvl3pPr>
            <a:lvl4pPr>
              <a:defRPr sz="1666"/>
            </a:lvl4pPr>
            <a:lvl5pPr>
              <a:defRPr sz="1666"/>
            </a:lvl5pPr>
            <a:lvl6pPr>
              <a:defRPr sz="1666"/>
            </a:lvl6pPr>
            <a:lvl7pPr>
              <a:defRPr sz="1666"/>
            </a:lvl7pPr>
            <a:lvl8pPr>
              <a:defRPr sz="1666"/>
            </a:lvl8pPr>
            <a:lvl9pPr>
              <a:defRPr sz="16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4649" y="6858000"/>
            <a:ext cx="2456624" cy="12705293"/>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0AE03631-5383-B049-A002-4FCE01769B7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295592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1524000"/>
            <a:ext cx="2456624" cy="5334000"/>
          </a:xfrm>
        </p:spPr>
        <p:txBody>
          <a:bodyPr anchor="b"/>
          <a:lstStyle>
            <a:lvl1pPr>
              <a:defRPr sz="2666"/>
            </a:lvl1pPr>
          </a:lstStyle>
          <a:p>
            <a:r>
              <a:rPr lang="en-US"/>
              <a:t>Click to edit Master title style</a:t>
            </a:r>
            <a:endParaRPr lang="en-US" dirty="0"/>
          </a:p>
        </p:txBody>
      </p:sp>
      <p:sp>
        <p:nvSpPr>
          <p:cNvPr id="3" name="Picture Placeholder 2"/>
          <p:cNvSpPr>
            <a:spLocks noGrp="1" noChangeAspect="1"/>
          </p:cNvSpPr>
          <p:nvPr>
            <p:ph type="pic" idx="1"/>
          </p:nvPr>
        </p:nvSpPr>
        <p:spPr>
          <a:xfrm>
            <a:off x="3238143" y="3291422"/>
            <a:ext cx="3856018" cy="16245417"/>
          </a:xfrm>
        </p:spPr>
        <p:txBody>
          <a:bodyPr anchor="t"/>
          <a:lstStyle>
            <a:lvl1pPr marL="0" indent="0">
              <a:buNone/>
              <a:defRPr sz="2666"/>
            </a:lvl1pPr>
            <a:lvl2pPr marL="380848" indent="0">
              <a:buNone/>
              <a:defRPr sz="2332"/>
            </a:lvl2pPr>
            <a:lvl3pPr marL="761695" indent="0">
              <a:buNone/>
              <a:defRPr sz="1999"/>
            </a:lvl3pPr>
            <a:lvl4pPr marL="1142543" indent="0">
              <a:buNone/>
              <a:defRPr sz="1666"/>
            </a:lvl4pPr>
            <a:lvl5pPr marL="1523390" indent="0">
              <a:buNone/>
              <a:defRPr sz="1666"/>
            </a:lvl5pPr>
            <a:lvl6pPr marL="1904238" indent="0">
              <a:buNone/>
              <a:defRPr sz="1666"/>
            </a:lvl6pPr>
            <a:lvl7pPr marL="2285086" indent="0">
              <a:buNone/>
              <a:defRPr sz="1666"/>
            </a:lvl7pPr>
            <a:lvl8pPr marL="2665933" indent="0">
              <a:buNone/>
              <a:defRPr sz="1666"/>
            </a:lvl8pPr>
            <a:lvl9pPr marL="3046781" indent="0">
              <a:buNone/>
              <a:defRPr sz="1666"/>
            </a:lvl9pPr>
          </a:lstStyle>
          <a:p>
            <a:r>
              <a:rPr lang="en-US"/>
              <a:t>Click icon to add picture</a:t>
            </a:r>
            <a:endParaRPr lang="en-US" dirty="0"/>
          </a:p>
        </p:txBody>
      </p:sp>
      <p:sp>
        <p:nvSpPr>
          <p:cNvPr id="4" name="Text Placeholder 3"/>
          <p:cNvSpPr>
            <a:spLocks noGrp="1"/>
          </p:cNvSpPr>
          <p:nvPr>
            <p:ph type="body" sz="half" idx="2"/>
          </p:nvPr>
        </p:nvSpPr>
        <p:spPr>
          <a:xfrm>
            <a:off x="524649" y="6858000"/>
            <a:ext cx="2456624" cy="12705293"/>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0AE03631-5383-B049-A002-4FCE01769B7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48296-B4CA-D844-AE1D-F40184A0DE00}" type="slidenum">
              <a:rPr lang="en-US" smtClean="0"/>
              <a:t>‹#›</a:t>
            </a:fld>
            <a:endParaRPr lang="en-US"/>
          </a:p>
        </p:txBody>
      </p:sp>
    </p:spTree>
    <p:extLst>
      <p:ext uri="{BB962C8B-B14F-4D97-AF65-F5344CB8AC3E}">
        <p14:creationId xmlns:p14="http://schemas.microsoft.com/office/powerpoint/2010/main" val="3639062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3657" y="1217089"/>
            <a:ext cx="6569512" cy="441854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23657" y="6085417"/>
            <a:ext cx="6569512" cy="145044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23657" y="21187839"/>
            <a:ext cx="1713786" cy="1217083"/>
          </a:xfrm>
          <a:prstGeom prst="rect">
            <a:avLst/>
          </a:prstGeom>
        </p:spPr>
        <p:txBody>
          <a:bodyPr vert="horz" lIns="91440" tIns="45720" rIns="91440" bIns="45720" rtlCol="0" anchor="ctr"/>
          <a:lstStyle>
            <a:lvl1pPr algn="l">
              <a:defRPr sz="1000">
                <a:solidFill>
                  <a:schemeClr val="tx1">
                    <a:tint val="75000"/>
                  </a:schemeClr>
                </a:solidFill>
              </a:defRPr>
            </a:lvl1pPr>
          </a:lstStyle>
          <a:p>
            <a:fld id="{0AE03631-5383-B049-A002-4FCE01769B7B}" type="datetimeFigureOut">
              <a:rPr lang="en-US" smtClean="0"/>
              <a:t>2/8/2022</a:t>
            </a:fld>
            <a:endParaRPr lang="en-US"/>
          </a:p>
        </p:txBody>
      </p:sp>
      <p:sp>
        <p:nvSpPr>
          <p:cNvPr id="5" name="Footer Placeholder 4"/>
          <p:cNvSpPr>
            <a:spLocks noGrp="1"/>
          </p:cNvSpPr>
          <p:nvPr>
            <p:ph type="ftr" sz="quarter" idx="3"/>
          </p:nvPr>
        </p:nvSpPr>
        <p:spPr>
          <a:xfrm>
            <a:off x="2523074" y="21187839"/>
            <a:ext cx="2570678" cy="1217083"/>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79382" y="21187839"/>
            <a:ext cx="1713786" cy="1217083"/>
          </a:xfrm>
          <a:prstGeom prst="rect">
            <a:avLst/>
          </a:prstGeom>
        </p:spPr>
        <p:txBody>
          <a:bodyPr vert="horz" lIns="91440" tIns="45720" rIns="91440" bIns="45720" rtlCol="0" anchor="ctr"/>
          <a:lstStyle>
            <a:lvl1pPr algn="r">
              <a:defRPr sz="1000">
                <a:solidFill>
                  <a:schemeClr val="tx1">
                    <a:tint val="75000"/>
                  </a:schemeClr>
                </a:solidFill>
              </a:defRPr>
            </a:lvl1pPr>
          </a:lstStyle>
          <a:p>
            <a:fld id="{DC448296-B4CA-D844-AE1D-F40184A0DE00}" type="slidenum">
              <a:rPr lang="en-US" smtClean="0"/>
              <a:t>‹#›</a:t>
            </a:fld>
            <a:endParaRPr lang="en-US"/>
          </a:p>
        </p:txBody>
      </p:sp>
    </p:spTree>
    <p:extLst>
      <p:ext uri="{BB962C8B-B14F-4D97-AF65-F5344CB8AC3E}">
        <p14:creationId xmlns:p14="http://schemas.microsoft.com/office/powerpoint/2010/main" val="2991549567"/>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761695" rtl="0" eaLnBrk="1" latinLnBrk="0" hangingPunct="1">
        <a:lnSpc>
          <a:spcPct val="90000"/>
        </a:lnSpc>
        <a:spcBef>
          <a:spcPct val="0"/>
        </a:spcBef>
        <a:buNone/>
        <a:defRPr sz="3665" kern="1200">
          <a:solidFill>
            <a:schemeClr val="tx1"/>
          </a:solidFill>
          <a:latin typeface="+mj-lt"/>
          <a:ea typeface="+mj-ea"/>
          <a:cs typeface="+mj-cs"/>
        </a:defRPr>
      </a:lvl1pPr>
    </p:titleStyle>
    <p:bodyStyle>
      <a:lvl1pPr marL="190424" indent="-190424" algn="l" defTabSz="761695" rtl="0" eaLnBrk="1" latinLnBrk="0" hangingPunct="1">
        <a:lnSpc>
          <a:spcPct val="90000"/>
        </a:lnSpc>
        <a:spcBef>
          <a:spcPts val="833"/>
        </a:spcBef>
        <a:buFont typeface="Arial" panose="020B0604020202020204" pitchFamily="34" charset="0"/>
        <a:buChar char="•"/>
        <a:defRPr sz="2332" kern="1200">
          <a:solidFill>
            <a:schemeClr val="tx1"/>
          </a:solidFill>
          <a:latin typeface="+mn-lt"/>
          <a:ea typeface="+mn-ea"/>
          <a:cs typeface="+mn-cs"/>
        </a:defRPr>
      </a:lvl1pPr>
      <a:lvl2pPr marL="571271" indent="-190424" algn="l" defTabSz="761695" rtl="0" eaLnBrk="1" latinLnBrk="0" hangingPunct="1">
        <a:lnSpc>
          <a:spcPct val="90000"/>
        </a:lnSpc>
        <a:spcBef>
          <a:spcPts val="417"/>
        </a:spcBef>
        <a:buFont typeface="Arial" panose="020B0604020202020204" pitchFamily="34" charset="0"/>
        <a:buChar char="•"/>
        <a:defRPr sz="1999" kern="1200">
          <a:solidFill>
            <a:schemeClr val="tx1"/>
          </a:solidFill>
          <a:latin typeface="+mn-lt"/>
          <a:ea typeface="+mn-ea"/>
          <a:cs typeface="+mn-cs"/>
        </a:defRPr>
      </a:lvl2pPr>
      <a:lvl3pPr marL="952119" indent="-190424" algn="l" defTabSz="761695" rtl="0" eaLnBrk="1" latinLnBrk="0" hangingPunct="1">
        <a:lnSpc>
          <a:spcPct val="90000"/>
        </a:lnSpc>
        <a:spcBef>
          <a:spcPts val="417"/>
        </a:spcBef>
        <a:buFont typeface="Arial" panose="020B0604020202020204" pitchFamily="34" charset="0"/>
        <a:buChar char="•"/>
        <a:defRPr sz="1666" kern="1200">
          <a:solidFill>
            <a:schemeClr val="tx1"/>
          </a:solidFill>
          <a:latin typeface="+mn-lt"/>
          <a:ea typeface="+mn-ea"/>
          <a:cs typeface="+mn-cs"/>
        </a:defRPr>
      </a:lvl3pPr>
      <a:lvl4pPr marL="133296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4pPr>
      <a:lvl5pPr marL="1713814"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5pPr>
      <a:lvl6pPr marL="2094662"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6pPr>
      <a:lvl7pPr marL="2475509"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7pPr>
      <a:lvl8pPr marL="285635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8pPr>
      <a:lvl9pPr marL="3237205"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9pPr>
    </p:bodyStyle>
    <p:otherStyle>
      <a:defPPr>
        <a:defRPr lang="en-US"/>
      </a:defPPr>
      <a:lvl1pPr marL="0" algn="l" defTabSz="761695" rtl="0" eaLnBrk="1" latinLnBrk="0" hangingPunct="1">
        <a:defRPr sz="1499" kern="1200">
          <a:solidFill>
            <a:schemeClr val="tx1"/>
          </a:solidFill>
          <a:latin typeface="+mn-lt"/>
          <a:ea typeface="+mn-ea"/>
          <a:cs typeface="+mn-cs"/>
        </a:defRPr>
      </a:lvl1pPr>
      <a:lvl2pPr marL="380848" algn="l" defTabSz="761695" rtl="0" eaLnBrk="1" latinLnBrk="0" hangingPunct="1">
        <a:defRPr sz="1499" kern="1200">
          <a:solidFill>
            <a:schemeClr val="tx1"/>
          </a:solidFill>
          <a:latin typeface="+mn-lt"/>
          <a:ea typeface="+mn-ea"/>
          <a:cs typeface="+mn-cs"/>
        </a:defRPr>
      </a:lvl2pPr>
      <a:lvl3pPr marL="761695" algn="l" defTabSz="761695" rtl="0" eaLnBrk="1" latinLnBrk="0" hangingPunct="1">
        <a:defRPr sz="1499" kern="1200">
          <a:solidFill>
            <a:schemeClr val="tx1"/>
          </a:solidFill>
          <a:latin typeface="+mn-lt"/>
          <a:ea typeface="+mn-ea"/>
          <a:cs typeface="+mn-cs"/>
        </a:defRPr>
      </a:lvl3pPr>
      <a:lvl4pPr marL="1142543" algn="l" defTabSz="761695" rtl="0" eaLnBrk="1" latinLnBrk="0" hangingPunct="1">
        <a:defRPr sz="1499" kern="1200">
          <a:solidFill>
            <a:schemeClr val="tx1"/>
          </a:solidFill>
          <a:latin typeface="+mn-lt"/>
          <a:ea typeface="+mn-ea"/>
          <a:cs typeface="+mn-cs"/>
        </a:defRPr>
      </a:lvl4pPr>
      <a:lvl5pPr marL="1523390" algn="l" defTabSz="761695" rtl="0" eaLnBrk="1" latinLnBrk="0" hangingPunct="1">
        <a:defRPr sz="1499" kern="1200">
          <a:solidFill>
            <a:schemeClr val="tx1"/>
          </a:solidFill>
          <a:latin typeface="+mn-lt"/>
          <a:ea typeface="+mn-ea"/>
          <a:cs typeface="+mn-cs"/>
        </a:defRPr>
      </a:lvl5pPr>
      <a:lvl6pPr marL="1904238" algn="l" defTabSz="761695" rtl="0" eaLnBrk="1" latinLnBrk="0" hangingPunct="1">
        <a:defRPr sz="1499" kern="1200">
          <a:solidFill>
            <a:schemeClr val="tx1"/>
          </a:solidFill>
          <a:latin typeface="+mn-lt"/>
          <a:ea typeface="+mn-ea"/>
          <a:cs typeface="+mn-cs"/>
        </a:defRPr>
      </a:lvl6pPr>
      <a:lvl7pPr marL="2285086" algn="l" defTabSz="761695" rtl="0" eaLnBrk="1" latinLnBrk="0" hangingPunct="1">
        <a:defRPr sz="1499" kern="1200">
          <a:solidFill>
            <a:schemeClr val="tx1"/>
          </a:solidFill>
          <a:latin typeface="+mn-lt"/>
          <a:ea typeface="+mn-ea"/>
          <a:cs typeface="+mn-cs"/>
        </a:defRPr>
      </a:lvl7pPr>
      <a:lvl8pPr marL="2665933" algn="l" defTabSz="761695" rtl="0" eaLnBrk="1" latinLnBrk="0" hangingPunct="1">
        <a:defRPr sz="1499" kern="1200">
          <a:solidFill>
            <a:schemeClr val="tx1"/>
          </a:solidFill>
          <a:latin typeface="+mn-lt"/>
          <a:ea typeface="+mn-ea"/>
          <a:cs typeface="+mn-cs"/>
        </a:defRPr>
      </a:lvl8pPr>
      <a:lvl9pPr marL="3046781" algn="l" defTabSz="761695" rtl="0" eaLnBrk="1" latinLnBrk="0" hangingPunct="1">
        <a:defRPr sz="14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microsoft.com/office/2018/10/relationships/comments" Target="../comments/modernComment_115_F9C97D78.xml"/><Relationship Id="rId1" Type="http://schemas.openxmlformats.org/officeDocument/2006/relationships/slideLayout" Target="../slideLayouts/slideLayout7.xml"/><Relationship Id="rId6" Type="http://schemas.openxmlformats.org/officeDocument/2006/relationships/hyperlink" Target="https://tools.silversneakers.com/" TargetMode="Externa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4CB0F2A1-0AA4-C54F-BC0B-FD2CE9AFF498}"/>
              </a:ext>
            </a:extLst>
          </p:cNvPr>
          <p:cNvSpPr txBox="1"/>
          <p:nvPr/>
        </p:nvSpPr>
        <p:spPr>
          <a:xfrm>
            <a:off x="210330" y="5181573"/>
            <a:ext cx="7196163" cy="1634743"/>
          </a:xfrm>
          <a:prstGeom prst="rect">
            <a:avLst/>
          </a:prstGeom>
          <a:noFill/>
        </p:spPr>
        <p:txBody>
          <a:bodyPr wrap="square" lIns="0" tIns="0" rIns="0" bIns="0" rtlCol="0" anchor="b" anchorCtr="0">
            <a:spAutoFit/>
          </a:bodyPr>
          <a:lstStyle/>
          <a:p>
            <a:pPr algn="ctr">
              <a:lnSpc>
                <a:spcPts val="6300"/>
              </a:lnSpc>
            </a:pPr>
            <a:r>
              <a:rPr lang="en-US" sz="6500" dirty="0">
                <a:solidFill>
                  <a:srgbClr val="0074C8"/>
                </a:solidFill>
                <a:latin typeface="League Gothic" pitchFamily="2" charset="77"/>
                <a:cs typeface="Calibri" panose="020F0502020204030204" pitchFamily="34" charset="0"/>
              </a:rPr>
              <a:t>HELP YOUR LOVED ONES</a:t>
            </a:r>
          </a:p>
          <a:p>
            <a:pPr algn="ctr">
              <a:lnSpc>
                <a:spcPts val="6300"/>
              </a:lnSpc>
            </a:pPr>
            <a:r>
              <a:rPr lang="en-US" sz="6500" dirty="0">
                <a:solidFill>
                  <a:srgbClr val="0074C8"/>
                </a:solidFill>
                <a:latin typeface="League Gothic" pitchFamily="2" charset="77"/>
                <a:cs typeface="Calibri" panose="020F0502020204030204" pitchFamily="34" charset="0"/>
              </a:rPr>
              <a:t>STAY ACTIVE AND HEALTHY</a:t>
            </a:r>
          </a:p>
        </p:txBody>
      </p:sp>
      <p:cxnSp>
        <p:nvCxnSpPr>
          <p:cNvPr id="24" name="Straight Connector 23">
            <a:extLst>
              <a:ext uri="{FF2B5EF4-FFF2-40B4-BE49-F238E27FC236}">
                <a16:creationId xmlns:a16="http://schemas.microsoft.com/office/drawing/2014/main" id="{C43C53A5-DCB5-AF46-A39E-B8679920B06B}"/>
              </a:ext>
            </a:extLst>
          </p:cNvPr>
          <p:cNvCxnSpPr/>
          <p:nvPr/>
        </p:nvCxnSpPr>
        <p:spPr>
          <a:xfrm>
            <a:off x="2998893" y="6911964"/>
            <a:ext cx="1616148" cy="0"/>
          </a:xfrm>
          <a:prstGeom prst="line">
            <a:avLst/>
          </a:prstGeom>
          <a:ln w="101600">
            <a:solidFill>
              <a:srgbClr val="E8772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FCB6F68-BD1F-A142-82B5-C8E158200CE2}"/>
              </a:ext>
            </a:extLst>
          </p:cNvPr>
          <p:cNvSpPr txBox="1"/>
          <p:nvPr/>
        </p:nvSpPr>
        <p:spPr>
          <a:xfrm>
            <a:off x="213402" y="8092207"/>
            <a:ext cx="7196164" cy="1384995"/>
          </a:xfrm>
          <a:prstGeom prst="rect">
            <a:avLst/>
          </a:prstGeom>
          <a:noFill/>
        </p:spPr>
        <p:txBody>
          <a:bodyPr wrap="square" lIns="0" tIns="0" rIns="0" bIns="0" rtlCol="0">
            <a:spAutoFit/>
          </a:bodyPr>
          <a:lstStyle/>
          <a:p>
            <a:r>
              <a:rPr lang="en-US" dirty="0">
                <a:latin typeface="Open Sans" panose="020B0606030504020204" pitchFamily="34" charset="0"/>
                <a:ea typeface="Open Sans" panose="020B0606030504020204" pitchFamily="34" charset="0"/>
                <a:cs typeface="Open Sans" panose="020B0606030504020204" pitchFamily="34" charset="0"/>
              </a:rPr>
              <a:t>Regular exercise is important to anyone’s healthy lifestyle. SilverSneakers</a:t>
            </a:r>
            <a:r>
              <a:rPr lang="en-US" baseline="30000" dirty="0">
                <a:latin typeface="Open Sans" panose="020B0606030504020204" pitchFamily="34" charset="0"/>
                <a:ea typeface="Open Sans" panose="020B0606030504020204" pitchFamily="34" charset="0"/>
                <a:cs typeface="Open Sans" panose="020B0606030504020204" pitchFamily="34" charset="0"/>
              </a:rPr>
              <a:t>®</a:t>
            </a:r>
            <a:r>
              <a:rPr lang="en-US" dirty="0">
                <a:latin typeface="Open Sans" panose="020B0606030504020204" pitchFamily="34" charset="0"/>
                <a:ea typeface="Open Sans" panose="020B0606030504020204" pitchFamily="34" charset="0"/>
                <a:cs typeface="Open Sans" panose="020B0606030504020204" pitchFamily="34" charset="0"/>
              </a:rPr>
              <a:t> helps seniors get the exercise they need to stay healthy, independent and socially active. And it may be included at </a:t>
            </a:r>
            <a:r>
              <a:rPr lang="en-US" b="1" dirty="0">
                <a:latin typeface="Open Sans" panose="020B0606030504020204" pitchFamily="34" charset="0"/>
                <a:ea typeface="Open Sans" panose="020B0606030504020204" pitchFamily="34" charset="0"/>
                <a:cs typeface="Open Sans" panose="020B0606030504020204" pitchFamily="34" charset="0"/>
              </a:rPr>
              <a:t>no extra cost </a:t>
            </a:r>
            <a:r>
              <a:rPr lang="en-US" dirty="0">
                <a:latin typeface="Open Sans" panose="020B0606030504020204" pitchFamily="34" charset="0"/>
                <a:ea typeface="Open Sans" panose="020B0606030504020204" pitchFamily="34" charset="0"/>
                <a:cs typeface="Open Sans" panose="020B0606030504020204" pitchFamily="34" charset="0"/>
              </a:rPr>
              <a:t>in your loved one’s health plan. It’s easy to verify eligibility and help them get started. Simply click below.</a:t>
            </a:r>
          </a:p>
        </p:txBody>
      </p:sp>
      <p:sp>
        <p:nvSpPr>
          <p:cNvPr id="27" name="Rectangle 26">
            <a:extLst>
              <a:ext uri="{FF2B5EF4-FFF2-40B4-BE49-F238E27FC236}">
                <a16:creationId xmlns:a16="http://schemas.microsoft.com/office/drawing/2014/main" id="{3F189595-0E20-1D45-B39A-2A6C3CCA823C}"/>
              </a:ext>
            </a:extLst>
          </p:cNvPr>
          <p:cNvSpPr/>
          <p:nvPr/>
        </p:nvSpPr>
        <p:spPr>
          <a:xfrm>
            <a:off x="-2887" y="11141167"/>
            <a:ext cx="7619712" cy="2742630"/>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10312" rIns="91440" bIns="45720" numCol="1" spcCol="0" rtlCol="0" fromWordArt="0" anchor="t" anchorCtr="0" forceAA="0" compatLnSpc="1">
            <a:prstTxWarp prst="textNoShape">
              <a:avLst/>
            </a:prstTxWarp>
            <a:noAutofit/>
          </a:bodyPr>
          <a:lstStyle/>
          <a:p>
            <a:pPr>
              <a:spcAft>
                <a:spcPts val="800"/>
              </a:spcAft>
            </a:pPr>
            <a:r>
              <a:rPr lang="en-US" sz="2500" b="1" dirty="0">
                <a:solidFill>
                  <a:srgbClr val="0074C8"/>
                </a:solidFill>
                <a:latin typeface="Open Sans" panose="020B0606030504020204" pitchFamily="34" charset="0"/>
                <a:ea typeface="Open Sans" panose="020B0606030504020204" pitchFamily="34" charset="0"/>
                <a:cs typeface="Open Sans" panose="020B0606030504020204" pitchFamily="34" charset="0"/>
              </a:rPr>
              <a:t>SilverSneakers includes</a:t>
            </a: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spcAft>
                <a:spcPts val="800"/>
              </a:spcAft>
              <a:buClr>
                <a:srgbClr val="0074C8"/>
              </a:buClr>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Access to thousands of participating locations nationwide</a:t>
            </a:r>
            <a:r>
              <a:rPr lang="en-US" baseline="30000" dirty="0">
                <a:solidFill>
                  <a:schemeClr val="tx1"/>
                </a:solidFill>
                <a:latin typeface="Open Sans" panose="020B0606030504020204" pitchFamily="34" charset="0"/>
                <a:ea typeface="Open Sans" panose="020B0606030504020204" pitchFamily="34" charset="0"/>
                <a:cs typeface="Open Sans" panose="020B0606030504020204" pitchFamily="34" charset="0"/>
              </a:rPr>
              <a:t>1</a:t>
            </a:r>
          </a:p>
          <a:p>
            <a:pPr marL="285750" indent="-285750">
              <a:spcAft>
                <a:spcPts val="800"/>
              </a:spcAft>
              <a:buClr>
                <a:srgbClr val="0074C8"/>
              </a:buClr>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Group fitness classes for all fitness levels and abilities</a:t>
            </a:r>
            <a:r>
              <a:rPr lang="en-US" baseline="30000" dirty="0">
                <a:solidFill>
                  <a:schemeClr val="tx1"/>
                </a:solidFill>
                <a:latin typeface="Open Sans" panose="020B0606030504020204" pitchFamily="34" charset="0"/>
                <a:ea typeface="Open Sans" panose="020B0606030504020204" pitchFamily="34" charset="0"/>
                <a:cs typeface="Open Sans" panose="020B0606030504020204" pitchFamily="34" charset="0"/>
              </a:rPr>
              <a:t>2</a:t>
            </a: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spcAft>
                <a:spcPts val="800"/>
              </a:spcAft>
              <a:buClr>
                <a:srgbClr val="0074C8"/>
              </a:buClr>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SilverSneakers LIVE</a:t>
            </a:r>
            <a:r>
              <a:rPr lang="en-US" baseline="300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virtual classes</a:t>
            </a:r>
          </a:p>
          <a:p>
            <a:pPr marL="285750" indent="-285750">
              <a:spcAft>
                <a:spcPts val="800"/>
              </a:spcAft>
              <a:buClr>
                <a:srgbClr val="0074C8"/>
              </a:buClr>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SilverSneakers On-Demand</a:t>
            </a:r>
            <a:r>
              <a:rPr lang="en-US" baseline="300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workout videos available 24/7</a:t>
            </a:r>
          </a:p>
          <a:p>
            <a:pPr marL="285750" indent="-285750">
              <a:spcAft>
                <a:spcPts val="800"/>
              </a:spcAft>
              <a:buClr>
                <a:srgbClr val="0074C8"/>
              </a:buClr>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And much more!</a:t>
            </a:r>
          </a:p>
          <a:p>
            <a:pPr>
              <a:spcAft>
                <a:spcPts val="800"/>
              </a:spcAft>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a:extLst>
              <a:ext uri="{FF2B5EF4-FFF2-40B4-BE49-F238E27FC236}">
                <a16:creationId xmlns:a16="http://schemas.microsoft.com/office/drawing/2014/main" id="{7E6A31CC-059B-6143-A991-FABE24884CCD}"/>
              </a:ext>
            </a:extLst>
          </p:cNvPr>
          <p:cNvPicPr>
            <a:picLocks noChangeAspect="1"/>
          </p:cNvPicPr>
          <p:nvPr/>
        </p:nvPicPr>
        <p:blipFill>
          <a:blip r:embed="rId3"/>
          <a:srcRect/>
          <a:stretch/>
        </p:blipFill>
        <p:spPr>
          <a:xfrm>
            <a:off x="-2887" y="1123019"/>
            <a:ext cx="7628743" cy="3729607"/>
          </a:xfrm>
          <a:prstGeom prst="rect">
            <a:avLst/>
          </a:prstGeom>
        </p:spPr>
      </p:pic>
      <p:pic>
        <p:nvPicPr>
          <p:cNvPr id="12" name="Picture 11">
            <a:extLst>
              <a:ext uri="{FF2B5EF4-FFF2-40B4-BE49-F238E27FC236}">
                <a16:creationId xmlns:a16="http://schemas.microsoft.com/office/drawing/2014/main" id="{AC6F3C40-F5AE-6348-8130-C5A1764A4AC5}"/>
              </a:ext>
            </a:extLst>
          </p:cNvPr>
          <p:cNvPicPr>
            <a:picLocks noChangeAspect="1"/>
          </p:cNvPicPr>
          <p:nvPr/>
        </p:nvPicPr>
        <p:blipFill>
          <a:blip r:embed="rId4"/>
          <a:stretch>
            <a:fillRect/>
          </a:stretch>
        </p:blipFill>
        <p:spPr>
          <a:xfrm>
            <a:off x="2620173" y="144689"/>
            <a:ext cx="2243928" cy="804075"/>
          </a:xfrm>
          <a:prstGeom prst="rect">
            <a:avLst/>
          </a:prstGeom>
        </p:spPr>
      </p:pic>
      <p:pic>
        <p:nvPicPr>
          <p:cNvPr id="14" name="Picture 13">
            <a:extLst>
              <a:ext uri="{FF2B5EF4-FFF2-40B4-BE49-F238E27FC236}">
                <a16:creationId xmlns:a16="http://schemas.microsoft.com/office/drawing/2014/main" id="{F3C1C8F4-9DB9-2841-8423-43BEC2E0ED7B}"/>
              </a:ext>
            </a:extLst>
          </p:cNvPr>
          <p:cNvPicPr>
            <a:picLocks noChangeAspect="1"/>
          </p:cNvPicPr>
          <p:nvPr/>
        </p:nvPicPr>
        <p:blipFill>
          <a:blip r:embed="rId5"/>
          <a:srcRect/>
          <a:stretch/>
        </p:blipFill>
        <p:spPr>
          <a:xfrm>
            <a:off x="2411062" y="15782275"/>
            <a:ext cx="2674422" cy="928025"/>
          </a:xfrm>
          <a:prstGeom prst="rect">
            <a:avLst/>
          </a:prstGeom>
        </p:spPr>
      </p:pic>
      <p:sp>
        <p:nvSpPr>
          <p:cNvPr id="17" name="TextBox 16">
            <a:extLst>
              <a:ext uri="{FF2B5EF4-FFF2-40B4-BE49-F238E27FC236}">
                <a16:creationId xmlns:a16="http://schemas.microsoft.com/office/drawing/2014/main" id="{7B343DCC-C4A0-154C-9359-BCA26081A17A}"/>
              </a:ext>
            </a:extLst>
          </p:cNvPr>
          <p:cNvSpPr txBox="1"/>
          <p:nvPr/>
        </p:nvSpPr>
        <p:spPr>
          <a:xfrm>
            <a:off x="206274" y="17337275"/>
            <a:ext cx="7196163" cy="3019929"/>
          </a:xfrm>
          <a:prstGeom prst="rect">
            <a:avLst/>
          </a:prstGeom>
          <a:noFill/>
        </p:spPr>
        <p:txBody>
          <a:bodyPr wrap="square" lIns="0" tIns="0" rIns="0" bIns="0" rtlCol="0">
            <a:spAutoFit/>
          </a:bodyPr>
          <a:lstStyle/>
          <a:p>
            <a:pPr algn="ctr">
              <a:lnSpc>
                <a:spcPct val="150000"/>
              </a:lnSpc>
            </a:pPr>
            <a:r>
              <a:rPr lang="en-US" sz="1100" b="1" dirty="0">
                <a:latin typeface="Open Sans" panose="020B0606030504020204" pitchFamily="34" charset="0"/>
                <a:ea typeface="Open Sans" panose="020B0606030504020204" pitchFamily="34" charset="0"/>
                <a:cs typeface="Open Sans" panose="020B0606030504020204" pitchFamily="34" charset="0"/>
              </a:rPr>
              <a:t>Your loved ones should always talk with their doctor before starting an exercise program.</a:t>
            </a:r>
          </a:p>
          <a:p>
            <a:pPr marL="228600" indent="-228600">
              <a:lnSpc>
                <a:spcPct val="150000"/>
              </a:lnSpc>
              <a:buFont typeface="+mj-lt"/>
              <a:buAutoNum type="arabicPeriod"/>
            </a:pPr>
            <a:r>
              <a:rPr lang="en-US" sz="1100" dirty="0">
                <a:solidFill>
                  <a:srgbClr val="000000"/>
                </a:solidFill>
                <a:latin typeface="Open Sans" panose="020B0606030504020204" pitchFamily="34" charset="0"/>
                <a:ea typeface="Open Sans" panose="020B0606030504020204" pitchFamily="34" charset="0"/>
                <a:cs typeface="Open Sans" panose="020B0606030504020204" pitchFamily="34" charset="0"/>
              </a:rPr>
              <a:t>Participating locations (“PL”) are not owned or operated by Tivity Health, Inc. or its affiliates. Use of PL facilities and amenities is limited to terms and conditions of PL basic membership. Facilities and amenities vary by PL.</a:t>
            </a:r>
          </a:p>
          <a:p>
            <a:pPr marL="228600" indent="-228600">
              <a:lnSpc>
                <a:spcPct val="150000"/>
              </a:lnSpc>
              <a:buFont typeface="+mj-lt"/>
              <a:buAutoNum type="arabicPeriod"/>
            </a:pPr>
            <a:r>
              <a:rPr lang="en-US" sz="1100" dirty="0">
                <a:solidFill>
                  <a:srgbClr val="000000"/>
                </a:solidFill>
                <a:latin typeface="Open Sans" panose="020B0606030504020204" pitchFamily="34" charset="0"/>
                <a:ea typeface="Open Sans" panose="020B0606030504020204" pitchFamily="34" charset="0"/>
                <a:cs typeface="Open Sans" panose="020B0606030504020204" pitchFamily="34" charset="0"/>
              </a:rPr>
              <a:t>Membership includes SilverSneakers instructor-led group fitness classes. Some locations offer members additional classes. Classes vary by location.</a:t>
            </a:r>
          </a:p>
          <a:p>
            <a:pPr algn="ctr">
              <a:lnSpc>
                <a:spcPct val="150000"/>
              </a:lnSpc>
            </a:pPr>
            <a:r>
              <a:rPr lang="en-US" sz="1100" dirty="0">
                <a:latin typeface="Open Sans" panose="020B0606030504020204" pitchFamily="34" charset="0"/>
                <a:ea typeface="Open Sans" panose="020B0606030504020204" pitchFamily="34" charset="0"/>
                <a:cs typeface="Open Sans" panose="020B0606030504020204" pitchFamily="34" charset="0"/>
              </a:rPr>
              <a:t>Tivity Health Services, LLC    701 Cool Springs Blvd.   Franklin TN 37067   United States</a:t>
            </a:r>
          </a:p>
          <a:p>
            <a:pPr algn="ctr">
              <a:lnSpc>
                <a:spcPct val="150000"/>
              </a:lnSpc>
            </a:pPr>
            <a:r>
              <a:rPr lang="en-US" sz="1100" dirty="0">
                <a:latin typeface="Open Sans" panose="020B0606030504020204" pitchFamily="34" charset="0"/>
                <a:ea typeface="Open Sans" panose="020B0606030504020204" pitchFamily="34" charset="0"/>
                <a:cs typeface="Open Sans" panose="020B0606030504020204" pitchFamily="34" charset="0"/>
              </a:rPr>
              <a:t>Update your </a:t>
            </a:r>
            <a:r>
              <a:rPr lang="en-US" sz="1100" u="sng" dirty="0">
                <a:latin typeface="Open Sans" panose="020B0606030504020204" pitchFamily="34" charset="0"/>
                <a:ea typeface="Open Sans" panose="020B0606030504020204" pitchFamily="34" charset="0"/>
                <a:cs typeface="Open Sans" panose="020B0606030504020204" pitchFamily="34" charset="0"/>
              </a:rPr>
              <a:t>email preferences</a:t>
            </a:r>
            <a:r>
              <a:rPr lang="en-US" sz="1100" dirty="0">
                <a:latin typeface="Open Sans" panose="020B0606030504020204" pitchFamily="34" charset="0"/>
                <a:ea typeface="Open Sans" panose="020B0606030504020204" pitchFamily="34" charset="0"/>
                <a:cs typeface="Open Sans" panose="020B0606030504020204" pitchFamily="34" charset="0"/>
              </a:rPr>
              <a:t> to choose the types of emails you receive.</a:t>
            </a:r>
          </a:p>
          <a:p>
            <a:pPr algn="ctr">
              <a:lnSpc>
                <a:spcPct val="150000"/>
              </a:lnSpc>
            </a:pPr>
            <a:r>
              <a:rPr lang="en-US" sz="1100" u="sng" dirty="0">
                <a:latin typeface="Open Sans" panose="020B0606030504020204" pitchFamily="34" charset="0"/>
                <a:ea typeface="Open Sans" panose="020B0606030504020204" pitchFamily="34" charset="0"/>
                <a:cs typeface="Open Sans" panose="020B0606030504020204" pitchFamily="34" charset="0"/>
              </a:rPr>
              <a:t>Unsubscribe from all future emails</a:t>
            </a:r>
            <a:r>
              <a:rPr lang="en-US" sz="1100" dirty="0">
                <a:latin typeface="Open Sans" panose="020B0606030504020204" pitchFamily="34" charset="0"/>
                <a:ea typeface="Open Sans" panose="020B0606030504020204" pitchFamily="34" charset="0"/>
                <a:cs typeface="Open Sans" panose="020B0606030504020204" pitchFamily="34" charset="0"/>
              </a:rPr>
              <a:t>.</a:t>
            </a:r>
          </a:p>
          <a:p>
            <a:pPr algn="ctr">
              <a:lnSpc>
                <a:spcPct val="150000"/>
              </a:lnSpc>
            </a:pPr>
            <a:r>
              <a:rPr lang="en-US" sz="1100" dirty="0">
                <a:latin typeface="Open Sans" panose="020B0606030504020204" pitchFamily="34" charset="0"/>
                <a:ea typeface="Open Sans" panose="020B0606030504020204" pitchFamily="34" charset="0"/>
                <a:cs typeface="Open Sans" panose="020B0606030504020204" pitchFamily="34" charset="0"/>
              </a:rPr>
              <a:t>SilverSneakers and the SilverSneakers shoe logotype are registered trademarks of Tivity Health, Inc. </a:t>
            </a:r>
          </a:p>
          <a:p>
            <a:pPr algn="ctr">
              <a:lnSpc>
                <a:spcPct val="150000"/>
              </a:lnSpc>
            </a:pPr>
            <a:r>
              <a:rPr lang="en-US" sz="1100" dirty="0">
                <a:latin typeface="Open Sans" panose="020B0606030504020204" pitchFamily="34" charset="0"/>
                <a:ea typeface="Open Sans" panose="020B0606030504020204" pitchFamily="34" charset="0"/>
                <a:cs typeface="Open Sans" panose="020B0606030504020204" pitchFamily="34" charset="0"/>
              </a:rPr>
              <a:t>SilverSneakers LIVE and SilverSneakers On-Demand are trademarks of Tivity Health, Inc. </a:t>
            </a:r>
          </a:p>
          <a:p>
            <a:pPr algn="ctr">
              <a:lnSpc>
                <a:spcPct val="150000"/>
              </a:lnSpc>
            </a:pPr>
            <a:r>
              <a:rPr lang="en-US" sz="1100" dirty="0">
                <a:latin typeface="Open Sans" panose="020B0606030504020204" pitchFamily="34" charset="0"/>
                <a:ea typeface="Open Sans" panose="020B0606030504020204" pitchFamily="34" charset="0"/>
                <a:cs typeface="Open Sans" panose="020B0606030504020204" pitchFamily="34" charset="0"/>
              </a:rPr>
              <a:t>© 2022 Tivity Health, Inc. All rights reserved. SSFP2723_0122</a:t>
            </a:r>
          </a:p>
        </p:txBody>
      </p:sp>
      <p:sp>
        <p:nvSpPr>
          <p:cNvPr id="2" name="TextBox 1">
            <a:extLst>
              <a:ext uri="{FF2B5EF4-FFF2-40B4-BE49-F238E27FC236}">
                <a16:creationId xmlns:a16="http://schemas.microsoft.com/office/drawing/2014/main" id="{5C4D7935-D800-449C-BA18-71D75F26BA4E}"/>
              </a:ext>
            </a:extLst>
          </p:cNvPr>
          <p:cNvSpPr txBox="1"/>
          <p:nvPr/>
        </p:nvSpPr>
        <p:spPr>
          <a:xfrm>
            <a:off x="1727070" y="9884424"/>
            <a:ext cx="4030133" cy="740664"/>
          </a:xfrm>
          <a:prstGeom prst="rect">
            <a:avLst/>
          </a:prstGeom>
          <a:solidFill>
            <a:srgbClr val="0074C8"/>
          </a:solidFill>
        </p:spPr>
        <p:txBody>
          <a:bodyPr wrap="square" rtlCol="0" anchor="ctr" anchorCtr="0">
            <a:spAutoFit/>
          </a:bodyPr>
          <a:lstStyle/>
          <a:p>
            <a:pPr algn="ct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START HERE</a:t>
            </a:r>
          </a:p>
        </p:txBody>
      </p:sp>
      <p:sp>
        <p:nvSpPr>
          <p:cNvPr id="3" name="TextBox 2">
            <a:extLst>
              <a:ext uri="{FF2B5EF4-FFF2-40B4-BE49-F238E27FC236}">
                <a16:creationId xmlns:a16="http://schemas.microsoft.com/office/drawing/2014/main" id="{B8FD3FBC-CF10-478A-81C1-15F141D33C59}"/>
              </a:ext>
            </a:extLst>
          </p:cNvPr>
          <p:cNvSpPr txBox="1"/>
          <p:nvPr/>
        </p:nvSpPr>
        <p:spPr>
          <a:xfrm>
            <a:off x="384158" y="7281333"/>
            <a:ext cx="6840396" cy="477054"/>
          </a:xfrm>
          <a:prstGeom prst="rect">
            <a:avLst/>
          </a:prstGeom>
          <a:noFill/>
        </p:spPr>
        <p:txBody>
          <a:bodyPr wrap="square" rtlCol="0">
            <a:spAutoFit/>
          </a:bodyPr>
          <a:lstStyle/>
          <a:p>
            <a:pPr algn="ctr"/>
            <a:r>
              <a:rPr lang="en-US" sz="2500" b="1" dirty="0">
                <a:solidFill>
                  <a:srgbClr val="0074C8"/>
                </a:solidFill>
                <a:latin typeface="Open Sans" panose="020B0606030504020204" pitchFamily="34" charset="0"/>
                <a:ea typeface="Open Sans" panose="020B0606030504020204" pitchFamily="34" charset="0"/>
                <a:cs typeface="Open Sans" panose="020B0606030504020204" pitchFamily="34" charset="0"/>
              </a:rPr>
              <a:t>Encourage them to try SilverSneakers.</a:t>
            </a:r>
          </a:p>
        </p:txBody>
      </p:sp>
      <p:sp>
        <p:nvSpPr>
          <p:cNvPr id="4" name="TextBox 3">
            <a:extLst>
              <a:ext uri="{FF2B5EF4-FFF2-40B4-BE49-F238E27FC236}">
                <a16:creationId xmlns:a16="http://schemas.microsoft.com/office/drawing/2014/main" id="{6BAA82C9-7557-428E-BEF2-5E79BDED83D7}"/>
              </a:ext>
            </a:extLst>
          </p:cNvPr>
          <p:cNvSpPr txBox="1"/>
          <p:nvPr/>
        </p:nvSpPr>
        <p:spPr>
          <a:xfrm>
            <a:off x="236560" y="14178845"/>
            <a:ext cx="7011152" cy="1200329"/>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Questions?</a:t>
            </a:r>
          </a:p>
          <a:p>
            <a:pPr algn="ctr"/>
            <a:r>
              <a:rPr lang="en-US" b="1" dirty="0">
                <a:latin typeface="Open Sans" panose="020B0606030504020204" pitchFamily="34" charset="0"/>
                <a:ea typeface="Open Sans" panose="020B0606030504020204" pitchFamily="34" charset="0"/>
                <a:cs typeface="Open Sans" panose="020B0606030504020204" pitchFamily="34" charset="0"/>
                <a:hlinkClick r:id="rId6"/>
              </a:rPr>
              <a:t>SilverSneakers.com</a:t>
            </a:r>
            <a:endParaRPr lang="en-US" b="1" dirty="0">
              <a:latin typeface="Open Sans" panose="020B0606030504020204" pitchFamily="34" charset="0"/>
              <a:ea typeface="Open Sans" panose="020B0606030504020204" pitchFamily="34" charset="0"/>
              <a:cs typeface="Open Sans" panose="020B0606030504020204" pitchFamily="34" charset="0"/>
            </a:endParaRPr>
          </a:p>
          <a:p>
            <a:pPr algn="ctr"/>
            <a:r>
              <a:rPr lang="en-US" b="1" dirty="0">
                <a:latin typeface="Open Sans" panose="020B0606030504020204" pitchFamily="34" charset="0"/>
                <a:ea typeface="Open Sans" panose="020B0606030504020204" pitchFamily="34" charset="0"/>
                <a:cs typeface="Open Sans" panose="020B0606030504020204" pitchFamily="34" charset="0"/>
              </a:rPr>
              <a:t>1-888-423-4632</a:t>
            </a:r>
            <a:r>
              <a:rPr lang="en-US" dirty="0">
                <a:latin typeface="Open Sans" panose="020B0606030504020204" pitchFamily="34" charset="0"/>
                <a:ea typeface="Open Sans" panose="020B0606030504020204" pitchFamily="34" charset="0"/>
                <a:cs typeface="Open Sans" panose="020B0606030504020204" pitchFamily="34" charset="0"/>
              </a:rPr>
              <a:t> (TTY: </a:t>
            </a:r>
            <a:r>
              <a:rPr lang="en-US" b="1" dirty="0">
                <a:latin typeface="Open Sans" panose="020B0606030504020204" pitchFamily="34" charset="0"/>
                <a:ea typeface="Open Sans" panose="020B0606030504020204" pitchFamily="34" charset="0"/>
                <a:cs typeface="Open Sans" panose="020B0606030504020204" pitchFamily="34" charset="0"/>
              </a:rPr>
              <a:t>711</a:t>
            </a:r>
            <a:r>
              <a:rPr lang="en-US" dirty="0">
                <a:latin typeface="Open Sans" panose="020B0606030504020204" pitchFamily="34" charset="0"/>
                <a:ea typeface="Open Sans" panose="020B0606030504020204" pitchFamily="34" charset="0"/>
                <a:cs typeface="Open Sans" panose="020B0606030504020204" pitchFamily="34" charset="0"/>
              </a:rPr>
              <a:t>)</a:t>
            </a:r>
          </a:p>
          <a:p>
            <a:pPr algn="ctr"/>
            <a:r>
              <a:rPr lang="en-US" sz="1800" b="0" i="0" u="none" strike="noStrike" baseline="0" dirty="0">
                <a:solidFill>
                  <a:srgbClr val="211D1E"/>
                </a:solidFill>
                <a:latin typeface="Open Sans" panose="020B0606030504020204" pitchFamily="34" charset="0"/>
                <a:ea typeface="Open Sans" panose="020B0606030504020204" pitchFamily="34" charset="0"/>
                <a:cs typeface="Open Sans" panose="020B0606030504020204" pitchFamily="34" charset="0"/>
              </a:rPr>
              <a:t>Monday – Friday 8 a.m. – 8 p.m. ET</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90731640"/>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nd Your PLACE Email Template 0520_05.pptx" id="{0B5EE463-1100-854F-BC7E-F20D3BF1C843}" vid="{CDC9A737-325C-D142-9EBA-EEF47B0FA0E1}"/>
    </a:ext>
  </a:extLst>
</a:theme>
</file>

<file path=docProps/app.xml><?xml version="1.0" encoding="utf-8"?>
<Properties xmlns="http://schemas.openxmlformats.org/officeDocument/2006/extended-properties" xmlns:vt="http://schemas.openxmlformats.org/officeDocument/2006/docPropsVTypes">
  <Template>Office Theme</Template>
  <TotalTime>80</TotalTime>
  <Words>287</Words>
  <Application>Microsoft Office PowerPoint</Application>
  <PresentationFormat>Custom</PresentationFormat>
  <Paragraphs>24</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League Gothic</vt:lpstr>
      <vt:lpstr>Calibri</vt:lpstr>
      <vt:lpstr>Open Sans</vt:lpstr>
      <vt:lpstr>Calibri Light</vt:lpstr>
      <vt:lpstr>Arial</vt:lpstr>
      <vt:lpstr>Office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Microsoft Office User</dc:creator>
  <cp:keywords/>
  <dc:description/>
  <cp:lastModifiedBy>Doerr, Julie</cp:lastModifiedBy>
  <cp:revision>13</cp:revision>
  <dcterms:created xsi:type="dcterms:W3CDTF">2020-05-06T03:27:13Z</dcterms:created>
  <dcterms:modified xsi:type="dcterms:W3CDTF">2022-02-08T13:14:28Z</dcterms:modified>
  <cp:category/>
</cp:coreProperties>
</file>